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3"/>
  </p:notesMasterIdLst>
  <p:sldIdLst>
    <p:sldId id="260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4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F2CA8"/>
    <a:srgbClr val="3E1F7A"/>
    <a:srgbClr val="E5DDF1"/>
    <a:srgbClr val="BFABDC"/>
    <a:srgbClr val="A8A8A8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57"/>
    <p:restoredTop sz="96357" autoAdjust="0"/>
  </p:normalViewPr>
  <p:slideViewPr>
    <p:cSldViewPr snapToGrid="0">
      <p:cViewPr>
        <p:scale>
          <a:sx n="140" d="100"/>
          <a:sy n="140" d="100"/>
        </p:scale>
        <p:origin x="1488" y="-4320"/>
      </p:cViewPr>
      <p:guideLst>
        <p:guide orient="horz" pos="3144"/>
        <p:guide pos="244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rry Moor" userId="51adddee-cffa-4671-9938-c4b0761dfdb7" providerId="ADAL" clId="{989E7FDC-D76D-446C-942C-E316D6EF3684}"/>
    <pc:docChg chg="custSel modSld">
      <pc:chgData name="Sherry Moor" userId="51adddee-cffa-4671-9938-c4b0761dfdb7" providerId="ADAL" clId="{989E7FDC-D76D-446C-942C-E316D6EF3684}" dt="2024-09-05T19:36:17.653" v="52" actId="1036"/>
      <pc:docMkLst>
        <pc:docMk/>
      </pc:docMkLst>
      <pc:sldChg chg="modSp mod">
        <pc:chgData name="Sherry Moor" userId="51adddee-cffa-4671-9938-c4b0761dfdb7" providerId="ADAL" clId="{989E7FDC-D76D-446C-942C-E316D6EF3684}" dt="2024-09-05T19:36:17.653" v="52" actId="1036"/>
        <pc:sldMkLst>
          <pc:docMk/>
          <pc:sldMk cId="3298743997" sldId="260"/>
        </pc:sldMkLst>
        <pc:spChg chg="mod">
          <ac:chgData name="Sherry Moor" userId="51adddee-cffa-4671-9938-c4b0761dfdb7" providerId="ADAL" clId="{989E7FDC-D76D-446C-942C-E316D6EF3684}" dt="2024-09-05T19:34:23.437" v="13" actId="20577"/>
          <ac:spMkLst>
            <pc:docMk/>
            <pc:sldMk cId="3298743997" sldId="260"/>
            <ac:spMk id="2" creationId="{EF85F6B5-3AC0-D4B1-154C-FA58AE8F13C3}"/>
          </ac:spMkLst>
        </pc:spChg>
        <pc:spChg chg="mod">
          <ac:chgData name="Sherry Moor" userId="51adddee-cffa-4671-9938-c4b0761dfdb7" providerId="ADAL" clId="{989E7FDC-D76D-446C-942C-E316D6EF3684}" dt="2024-09-05T19:36:11.712" v="44" actId="1036"/>
          <ac:spMkLst>
            <pc:docMk/>
            <pc:sldMk cId="3298743997" sldId="260"/>
            <ac:spMk id="25" creationId="{D9799FD0-4639-A305-C1D1-4D9AC3344568}"/>
          </ac:spMkLst>
        </pc:spChg>
        <pc:grpChg chg="mod">
          <ac:chgData name="Sherry Moor" userId="51adddee-cffa-4671-9938-c4b0761dfdb7" providerId="ADAL" clId="{989E7FDC-D76D-446C-942C-E316D6EF3684}" dt="2024-09-05T19:35:57.281" v="36" actId="14100"/>
          <ac:grpSpMkLst>
            <pc:docMk/>
            <pc:sldMk cId="3298743997" sldId="260"/>
            <ac:grpSpMk id="23" creationId="{CDD02134-4E21-D821-EC6F-91E7BF84F8AD}"/>
          </ac:grpSpMkLst>
        </pc:grpChg>
        <pc:graphicFrameChg chg="mod modGraphic">
          <ac:chgData name="Sherry Moor" userId="51adddee-cffa-4671-9938-c4b0761dfdb7" providerId="ADAL" clId="{989E7FDC-D76D-446C-942C-E316D6EF3684}" dt="2024-09-05T19:36:17.653" v="52" actId="1036"/>
          <ac:graphicFrameMkLst>
            <pc:docMk/>
            <pc:sldMk cId="3298743997" sldId="260"/>
            <ac:graphicFrameMk id="27" creationId="{201D2ED2-327F-15A3-037F-C84CA7A9E903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248D8-4D26-9E41-89A3-55CD83F20E9D}" type="datetimeFigureOut">
              <a:rPr lang="en-US" smtClean="0"/>
              <a:t>9/5/2024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E083B-57F6-3649-9E64-BBB4AFEF31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572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083B-57F6-3649-9E64-BBB4AFEF314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096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: Title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C04E8-E45C-8FE9-247C-0123DD313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882" y="4775212"/>
            <a:ext cx="6614636" cy="2149052"/>
          </a:xfrm>
        </p:spPr>
        <p:txBody>
          <a:bodyPr anchor="b"/>
          <a:lstStyle>
            <a:lvl1pPr algn="l">
              <a:defRPr sz="3825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FB9193-901E-04F8-D6AE-1114AB751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882" y="7338707"/>
            <a:ext cx="6614636" cy="1490333"/>
          </a:xfrm>
        </p:spPr>
        <p:txBody>
          <a:bodyPr/>
          <a:lstStyle>
            <a:lvl1pPr marL="0" indent="0" algn="l">
              <a:buNone/>
              <a:defRPr sz="1530" b="0">
                <a:solidFill>
                  <a:srgbClr val="FFFFFF"/>
                </a:solidFill>
              </a:defRPr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A395F1-1663-5B53-B4E0-CB3706C1B9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3828" y="1434254"/>
            <a:ext cx="2366598" cy="654727"/>
          </a:xfrm>
          <a:prstGeom prst="rect">
            <a:avLst/>
          </a:prstGeom>
        </p:spPr>
      </p:pic>
      <p:pic>
        <p:nvPicPr>
          <p:cNvPr id="10" name="Picture 9" descr="Diagram, schematic&#10;&#10;Description automatically generated">
            <a:extLst>
              <a:ext uri="{FF2B5EF4-FFF2-40B4-BE49-F238E27FC236}">
                <a16:creationId xmlns:a16="http://schemas.microsoft.com/office/drawing/2014/main" id="{F502D6AE-BCA0-D24E-2BE8-C7068F0F32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l="185" t="50000" r="5000" b="2525"/>
          <a:stretch/>
        </p:blipFill>
        <p:spPr>
          <a:xfrm>
            <a:off x="3627120" y="0"/>
            <a:ext cx="4145280" cy="47752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761E5B-968C-DAE9-219C-1385B87DF0C1}"/>
              </a:ext>
            </a:extLst>
          </p:cNvPr>
          <p:cNvSpPr txBox="1"/>
          <p:nvPr/>
        </p:nvSpPr>
        <p:spPr>
          <a:xfrm>
            <a:off x="578882" y="9404604"/>
            <a:ext cx="3516201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8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2075065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Callout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6C79C1F-C089-E8CA-5D56-084E378C5094}"/>
              </a:ext>
            </a:extLst>
          </p:cNvPr>
          <p:cNvSpPr/>
          <p:nvPr/>
        </p:nvSpPr>
        <p:spPr>
          <a:xfrm>
            <a:off x="-63019" y="-199355"/>
            <a:ext cx="3105186" cy="10457112"/>
          </a:xfrm>
          <a:prstGeom prst="rect">
            <a:avLst/>
          </a:prstGeom>
          <a:solidFill>
            <a:srgbClr val="BFA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73F58-CD7C-38F2-2484-A20B50B5B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283" y="670561"/>
            <a:ext cx="4176651" cy="8452729"/>
          </a:xfrm>
        </p:spPr>
        <p:txBody>
          <a:bodyPr>
            <a:normAutofit/>
          </a:bodyPr>
          <a:lstStyle>
            <a:lvl1pPr>
              <a:defRPr sz="1275"/>
            </a:lvl1pPr>
            <a:lvl2pPr>
              <a:defRPr sz="1148"/>
            </a:lvl2pPr>
            <a:lvl3pPr>
              <a:defRPr sz="1020"/>
            </a:lvl3pPr>
            <a:lvl4pPr>
              <a:defRPr sz="893"/>
            </a:lvl4pPr>
            <a:lvl5pPr>
              <a:defRPr sz="893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A8754-1EC3-ABC9-F168-2A9FA7CF9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DF80F3-7AAB-CE15-635C-00272E0A5B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3269" r="7878" b="13365"/>
          <a:stretch/>
        </p:blipFill>
        <p:spPr>
          <a:xfrm rot="5400000">
            <a:off x="-1247545" y="6213725"/>
            <a:ext cx="5228557" cy="28595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AF1AC5-CBA7-1566-DD2E-DA5CE400E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67" y="670560"/>
            <a:ext cx="2505022" cy="3642772"/>
          </a:xfrm>
        </p:spPr>
        <p:txBody>
          <a:bodyPr anchor="b">
            <a:noAutofit/>
          </a:bodyPr>
          <a:lstStyle>
            <a:lvl1pPr>
              <a:defRPr sz="178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C66E90-BC34-1444-E4D9-5824D5DA48F3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2393072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Callout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6C79C1F-C089-E8CA-5D56-084E378C5094}"/>
              </a:ext>
            </a:extLst>
          </p:cNvPr>
          <p:cNvSpPr/>
          <p:nvPr/>
        </p:nvSpPr>
        <p:spPr>
          <a:xfrm>
            <a:off x="-63019" y="-199355"/>
            <a:ext cx="3105186" cy="10457112"/>
          </a:xfrm>
          <a:prstGeom prst="rect">
            <a:avLst/>
          </a:prstGeom>
          <a:solidFill>
            <a:srgbClr val="3E1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73F58-CD7C-38F2-2484-A20B50B5B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283" y="670561"/>
            <a:ext cx="4176651" cy="8452729"/>
          </a:xfrm>
        </p:spPr>
        <p:txBody>
          <a:bodyPr>
            <a:normAutofit/>
          </a:bodyPr>
          <a:lstStyle>
            <a:lvl1pPr>
              <a:defRPr sz="1275"/>
            </a:lvl1pPr>
            <a:lvl2pPr>
              <a:defRPr sz="1148"/>
            </a:lvl2pPr>
            <a:lvl3pPr>
              <a:defRPr sz="1020"/>
            </a:lvl3pPr>
            <a:lvl4pPr>
              <a:defRPr sz="893"/>
            </a:lvl4pPr>
            <a:lvl5pPr>
              <a:defRPr sz="893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A8754-1EC3-ABC9-F168-2A9FA7CF9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DF80F3-7AAB-CE15-635C-00272E0A5B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3269" r="-1"/>
          <a:stretch/>
        </p:blipFill>
        <p:spPr>
          <a:xfrm>
            <a:off x="-63019" y="2664119"/>
            <a:ext cx="2532677" cy="75936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AF1AC5-CBA7-1566-DD2E-DA5CE400E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67" y="670560"/>
            <a:ext cx="2505022" cy="3642772"/>
          </a:xfrm>
        </p:spPr>
        <p:txBody>
          <a:bodyPr anchor="b">
            <a:noAutofit/>
          </a:bodyPr>
          <a:lstStyle>
            <a:lvl1pPr>
              <a:defRPr sz="1785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50D4FA-3DAC-582A-7FBA-24A19ABD7FCB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8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3551618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Callout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BD98FC2-D8AC-68CB-85D6-1528705DB3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09588" y="4660391"/>
            <a:ext cx="2455593" cy="37685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B3448D9-9138-7BAB-E597-B0CD539F25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73" r="2473"/>
          <a:stretch/>
        </p:blipFill>
        <p:spPr>
          <a:xfrm>
            <a:off x="4242894" y="5666231"/>
            <a:ext cx="1731929" cy="419193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6C79C1F-C089-E8CA-5D56-084E378C5094}"/>
              </a:ext>
            </a:extLst>
          </p:cNvPr>
          <p:cNvSpPr/>
          <p:nvPr/>
        </p:nvSpPr>
        <p:spPr>
          <a:xfrm>
            <a:off x="4663440" y="609451"/>
            <a:ext cx="2455593" cy="559323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AF1AC5-CBA7-1566-DD2E-DA5CE400E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219" y="596057"/>
            <a:ext cx="3935675" cy="765197"/>
          </a:xfrm>
        </p:spPr>
        <p:txBody>
          <a:bodyPr anchor="b">
            <a:normAutofit/>
          </a:bodyPr>
          <a:lstStyle>
            <a:lvl1pPr>
              <a:defRPr sz="1785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A8754-1EC3-ABC9-F168-2A9FA7CF9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73F58-CD7C-38F2-2484-A20B50B5B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219" y="1525525"/>
            <a:ext cx="3935675" cy="7554221"/>
          </a:xfrm>
        </p:spPr>
        <p:txBody>
          <a:bodyPr>
            <a:normAutofit/>
          </a:bodyPr>
          <a:lstStyle>
            <a:lvl1pPr>
              <a:defRPr sz="1275"/>
            </a:lvl1pPr>
            <a:lvl2pPr>
              <a:defRPr sz="1148"/>
            </a:lvl2pPr>
            <a:lvl3pPr>
              <a:defRPr sz="1020"/>
            </a:lvl3pPr>
            <a:lvl4pPr>
              <a:defRPr sz="893"/>
            </a:lvl4pPr>
            <a:lvl5pPr>
              <a:defRPr sz="893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9DD85EF-D4B7-2201-152D-C9D0740B0A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98678" y="1161441"/>
            <a:ext cx="1985116" cy="450478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246280-6E9C-3183-38E6-3D3D328DA8B9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3794768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Callout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BD98FC2-D8AC-68CB-85D6-1528705DB3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2913" y="4477386"/>
            <a:ext cx="2256883" cy="442150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2" name="Picture 1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B3448D9-9138-7BAB-E597-B0CD539F25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19789" t="3166" r="6755" b="265"/>
          <a:stretch/>
        </p:blipFill>
        <p:spPr>
          <a:xfrm>
            <a:off x="0" y="3425294"/>
            <a:ext cx="2193071" cy="66331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6C79C1F-C089-E8CA-5D56-084E378C5094}"/>
              </a:ext>
            </a:extLst>
          </p:cNvPr>
          <p:cNvSpPr/>
          <p:nvPr/>
        </p:nvSpPr>
        <p:spPr>
          <a:xfrm>
            <a:off x="291466" y="670560"/>
            <a:ext cx="2843752" cy="507450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AF1AC5-CBA7-1566-DD2E-DA5CE400E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901" y="1473490"/>
            <a:ext cx="2256883" cy="3555710"/>
          </a:xfrm>
        </p:spPr>
        <p:txBody>
          <a:bodyPr anchor="ctr">
            <a:normAutofit/>
          </a:bodyPr>
          <a:lstStyle>
            <a:lvl1pPr>
              <a:defRPr sz="1785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A8754-1EC3-ABC9-F168-2A9FA7CF9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73F58-CD7C-38F2-2484-A20B50B5B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8148" y="670559"/>
            <a:ext cx="3762786" cy="8228330"/>
          </a:xfrm>
        </p:spPr>
        <p:txBody>
          <a:bodyPr>
            <a:normAutofit/>
          </a:bodyPr>
          <a:lstStyle>
            <a:lvl1pPr>
              <a:defRPr sz="1275"/>
            </a:lvl1pPr>
            <a:lvl2pPr>
              <a:defRPr sz="1148"/>
            </a:lvl2pPr>
            <a:lvl3pPr>
              <a:defRPr sz="1020"/>
            </a:lvl3pPr>
            <a:lvl4pPr>
              <a:defRPr sz="893"/>
            </a:lvl4pPr>
            <a:lvl5pPr>
              <a:defRPr sz="893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B54968-4718-16C3-C8F9-D05B77A381FF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2730558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: Divider Slide 1">
    <p:bg>
      <p:bgPr>
        <a:solidFill>
          <a:srgbClr val="3E1F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C04E8-E45C-8FE9-247C-0123DD313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882" y="3805883"/>
            <a:ext cx="3430731" cy="3059021"/>
          </a:xfrm>
        </p:spPr>
        <p:txBody>
          <a:bodyPr anchor="b"/>
          <a:lstStyle>
            <a:lvl1pPr algn="l">
              <a:defRPr sz="3825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A07A24F8-881E-C7FC-4143-FCCFA7F81D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1888" t="6246" r="19175" b="14817"/>
          <a:stretch/>
        </p:blipFill>
        <p:spPr>
          <a:xfrm>
            <a:off x="4205236" y="1851593"/>
            <a:ext cx="3567164" cy="82068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22EE16-5E75-0796-3258-E5D80923537E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8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1154093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: Divider Slide 2">
    <p:bg>
      <p:bgPr>
        <a:solidFill>
          <a:srgbClr val="3E1F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C04E8-E45C-8FE9-247C-0123DD313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882" y="3805883"/>
            <a:ext cx="3430731" cy="3059021"/>
          </a:xfrm>
        </p:spPr>
        <p:txBody>
          <a:bodyPr anchor="b"/>
          <a:lstStyle>
            <a:lvl1pPr algn="l">
              <a:defRPr sz="382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2B65AE-9ECD-E41A-D3C0-31516618A6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219" t="25681" r="40764" b="4566"/>
          <a:stretch/>
        </p:blipFill>
        <p:spPr>
          <a:xfrm>
            <a:off x="4198671" y="0"/>
            <a:ext cx="3573729" cy="10058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BB84D6-6D33-58A4-DF6F-625A00931199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8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2502541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: Divider Slide 3">
    <p:bg>
      <p:bgPr>
        <a:solidFill>
          <a:srgbClr val="3E1F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C04E8-E45C-8FE9-247C-0123DD313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882" y="3805883"/>
            <a:ext cx="3430731" cy="3059021"/>
          </a:xfrm>
        </p:spPr>
        <p:txBody>
          <a:bodyPr anchor="b"/>
          <a:lstStyle>
            <a:lvl1pPr algn="l">
              <a:defRPr sz="382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2B65AE-9ECD-E41A-D3C0-31516618A6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928" t="25320" r="41725" b="6972"/>
          <a:stretch/>
        </p:blipFill>
        <p:spPr>
          <a:xfrm>
            <a:off x="4198671" y="0"/>
            <a:ext cx="3573729" cy="10058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0E3DA3-9851-B192-1B7B-E54ACD157E39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8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1983237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4761A5-2EB1-7787-09FB-EC4F567632FC}"/>
              </a:ext>
            </a:extLst>
          </p:cNvPr>
          <p:cNvSpPr/>
          <p:nvPr userDrawn="1"/>
        </p:nvSpPr>
        <p:spPr>
          <a:xfrm>
            <a:off x="0" y="-7948"/>
            <a:ext cx="7863840" cy="19321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C00E19-28CC-0A05-EBA9-B313376E04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738" b="19738"/>
          <a:stretch/>
        </p:blipFill>
        <p:spPr>
          <a:xfrm>
            <a:off x="3863512" y="-389609"/>
            <a:ext cx="4239329" cy="25657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C0EE47-A48D-341F-ED7F-9E1B027710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549" y="608016"/>
            <a:ext cx="7018011" cy="760022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5462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7731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: Title 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C04E8-E45C-8FE9-247C-0123DD313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882" y="4775212"/>
            <a:ext cx="6614636" cy="2149052"/>
          </a:xfrm>
        </p:spPr>
        <p:txBody>
          <a:bodyPr anchor="b"/>
          <a:lstStyle>
            <a:lvl1pPr algn="l">
              <a:defRPr sz="382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FB9193-901E-04F8-D6AE-1114AB751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882" y="7338707"/>
            <a:ext cx="6614636" cy="1490333"/>
          </a:xfrm>
        </p:spPr>
        <p:txBody>
          <a:bodyPr/>
          <a:lstStyle>
            <a:lvl1pPr marL="0" indent="0" algn="l">
              <a:buNone/>
              <a:defRPr sz="1530" b="0">
                <a:solidFill>
                  <a:schemeClr val="tx1"/>
                </a:solidFill>
              </a:defRPr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A395F1-1663-5B53-B4E0-CB3706C1B9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3828" y="1434254"/>
            <a:ext cx="2366598" cy="6547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02D6AE-BCA0-D24E-2BE8-C7068F0F32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t="50000" b="-72"/>
          <a:stretch/>
        </p:blipFill>
        <p:spPr>
          <a:xfrm>
            <a:off x="3627120" y="0"/>
            <a:ext cx="4145280" cy="47752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9AD1DC-F280-8448-8DFF-A7678E79DD5D}"/>
              </a:ext>
            </a:extLst>
          </p:cNvPr>
          <p:cNvSpPr txBox="1"/>
          <p:nvPr/>
        </p:nvSpPr>
        <p:spPr>
          <a:xfrm>
            <a:off x="578882" y="9404604"/>
            <a:ext cx="3516201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855192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5ABEF-508D-CA3E-3C9C-BC9450506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E9D98-E942-50C3-8B8E-DBD4241DF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E12D4-0D99-E38D-73E8-A541290AA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B94B18-C8F5-93BA-C47D-A83D0379ADD7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2790575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: Two 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AB18B-011B-BECB-558E-730E356D6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E33D9-7FA1-70FF-0D06-CB4F622C9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1466" y="1424941"/>
            <a:ext cx="3546157" cy="7634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1EAFDA-0337-0AEF-A2EF-D97693E725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4778" y="1424941"/>
            <a:ext cx="3546156" cy="7634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0D156-5F21-60BF-1F97-8335BD481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5EC8E4-FD03-509F-4CAB-F6FBE62C988E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1458177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: Three 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AB18B-011B-BECB-558E-730E356D6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E33D9-7FA1-70FF-0D06-CB4F622C9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1467" y="1408177"/>
            <a:ext cx="2300209" cy="76513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0D156-5F21-60BF-1F97-8335BD481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EC2D96-60E4-CFB5-3112-A6BF9774F70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736095" y="1408177"/>
            <a:ext cx="2300209" cy="76513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6F6A892-EECB-3DB1-77CE-BB7E3CBB099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180725" y="1408177"/>
            <a:ext cx="2300209" cy="76513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C9CF80-D0C1-12F9-57D3-0453B93B94E9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4061624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: Three Column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55C8-CE33-5CE5-8CD3-30B7571B108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/>
        </p:blipFill>
        <p:spPr>
          <a:xfrm>
            <a:off x="5489257" y="4872584"/>
            <a:ext cx="2150569" cy="49477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69416E-E182-A8C4-344A-550E071556C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</a:blip>
          <a:srcRect/>
          <a:stretch/>
        </p:blipFill>
        <p:spPr>
          <a:xfrm>
            <a:off x="497961" y="4872584"/>
            <a:ext cx="2150569" cy="49477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320047-48FE-B185-E336-5F75627A11A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0000"/>
          </a:blip>
          <a:srcRect/>
          <a:stretch/>
        </p:blipFill>
        <p:spPr>
          <a:xfrm>
            <a:off x="2993609" y="4872584"/>
            <a:ext cx="2150569" cy="49477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7AB18B-011B-BECB-558E-730E356D6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66" y="622304"/>
            <a:ext cx="7189468" cy="6444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E33D9-7FA1-70FF-0D06-CB4F622C9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1467" y="1693165"/>
            <a:ext cx="1991678" cy="6450733"/>
          </a:xfrm>
          <a:solidFill>
            <a:schemeClr val="accent1"/>
          </a:solidFill>
          <a:ln>
            <a:noFill/>
          </a:ln>
        </p:spPr>
        <p:txBody>
          <a:bodyPr lIns="457200" tIns="457200" rIns="548640" bIns="45720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0D156-5F21-60BF-1F97-8335BD481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EC2D96-60E4-CFB5-3112-A6BF9774F70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736095" y="1693165"/>
            <a:ext cx="1991678" cy="6450733"/>
          </a:xfrm>
          <a:solidFill>
            <a:schemeClr val="accent1"/>
          </a:solidFill>
          <a:ln>
            <a:noFill/>
          </a:ln>
        </p:spPr>
        <p:txBody>
          <a:bodyPr lIns="457200" tIns="457200" rIns="548640" bIns="45720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6F6A892-EECB-3DB1-77CE-BB7E3CBB099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180725" y="1693165"/>
            <a:ext cx="1991678" cy="6450733"/>
          </a:xfrm>
          <a:solidFill>
            <a:schemeClr val="accent1"/>
          </a:solidFill>
          <a:ln>
            <a:noFill/>
          </a:ln>
        </p:spPr>
        <p:txBody>
          <a:bodyPr lIns="457200" tIns="457200" rIns="548640" bIns="45720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B8CE78-7668-520D-0D7D-80D121732384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10244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: 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2A5B2-F698-F3A6-94F6-D800E4D75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F97B32-2DD9-8033-E60B-6EF00C465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EC24E9-11D2-1FF3-97C4-D2EBDFBF7B91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626546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: 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FDBFF8-58B7-86C8-C9F5-B5B8629C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E8BB4B-D139-1D7B-1DB4-1411B65D14D9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4217678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: Callout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6C79C1F-C089-E8CA-5D56-084E378C5094}"/>
              </a:ext>
            </a:extLst>
          </p:cNvPr>
          <p:cNvSpPr/>
          <p:nvPr/>
        </p:nvSpPr>
        <p:spPr>
          <a:xfrm>
            <a:off x="-63019" y="-199355"/>
            <a:ext cx="3105186" cy="104571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AF1AC5-CBA7-1566-DD2E-DA5CE400E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66" y="670560"/>
            <a:ext cx="2520777" cy="2346960"/>
          </a:xfrm>
        </p:spPr>
        <p:txBody>
          <a:bodyPr anchor="b">
            <a:normAutofit/>
          </a:bodyPr>
          <a:lstStyle>
            <a:lvl1pPr>
              <a:defRPr sz="1785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6D1425-26F8-983F-0C8C-F708469DC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1466" y="3207814"/>
            <a:ext cx="2520777" cy="5400035"/>
          </a:xfrm>
        </p:spPr>
        <p:txBody>
          <a:bodyPr/>
          <a:lstStyle>
            <a:lvl1pPr marL="0" indent="0">
              <a:buNone/>
              <a:defRPr sz="1020">
                <a:solidFill>
                  <a:srgbClr val="FFFFFF"/>
                </a:solidFill>
              </a:defRPr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A8754-1EC3-ABC9-F168-2A9FA7CF9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picture containing indoor&#10;&#10;Description automatically generated">
            <a:extLst>
              <a:ext uri="{FF2B5EF4-FFF2-40B4-BE49-F238E27FC236}">
                <a16:creationId xmlns:a16="http://schemas.microsoft.com/office/drawing/2014/main" id="{D493B9A1-7443-766F-CFA0-8A90E7B430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-4331" t="5612" r="15871" b="50000"/>
          <a:stretch/>
        </p:blipFill>
        <p:spPr>
          <a:xfrm>
            <a:off x="4538442" y="6325012"/>
            <a:ext cx="3233960" cy="37333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73F58-CD7C-38F2-2484-A20B50B5B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283" y="670560"/>
            <a:ext cx="4176651" cy="7937289"/>
          </a:xfrm>
        </p:spPr>
        <p:txBody>
          <a:bodyPr>
            <a:normAutofit/>
          </a:bodyPr>
          <a:lstStyle>
            <a:lvl1pPr>
              <a:defRPr sz="1275"/>
            </a:lvl1pPr>
            <a:lvl2pPr>
              <a:defRPr sz="1148"/>
            </a:lvl2pPr>
            <a:lvl3pPr>
              <a:defRPr sz="1020"/>
            </a:lvl3pPr>
            <a:lvl4pPr>
              <a:defRPr sz="893"/>
            </a:lvl4pPr>
            <a:lvl5pPr>
              <a:defRPr sz="893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2CA33C-9BB8-FA47-2962-9133A6051D57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8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3021707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8B6FE6-9E14-6BC7-147F-D97635997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66" y="592917"/>
            <a:ext cx="7189468" cy="6476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A53C6-03FC-8DA9-A94C-D6FA19836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1466" y="1357884"/>
            <a:ext cx="7189468" cy="7832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CFDFB-CBB0-F138-B077-8DCB35438C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65" y="9522883"/>
            <a:ext cx="4906328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10">
                <a:solidFill>
                  <a:srgbClr val="A8A8A8"/>
                </a:solidFill>
              </a:defRPr>
            </a:lvl1pPr>
          </a:lstStyle>
          <a:p>
            <a:r>
              <a:rPr lang="en-US" dirty="0"/>
              <a:t>@Velocity Risk. Confidential and Proprietary. Distribution Prohibited.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B168F-7385-6F96-E9C5-9857CD40C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9257" y="9522883"/>
            <a:ext cx="1991677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10">
                <a:solidFill>
                  <a:srgbClr val="A8A8A8"/>
                </a:solidFill>
              </a:defRPr>
            </a:lvl1pPr>
          </a:lstStyle>
          <a:p>
            <a:fld id="{A2C680A3-E209-AD49-B3D1-70E6948859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92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50" r:id="rId18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1785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275" kern="1200">
          <a:solidFill>
            <a:srgbClr val="000000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rgbClr val="000000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020" kern="1200">
          <a:solidFill>
            <a:srgbClr val="000000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893" kern="1200">
          <a:solidFill>
            <a:srgbClr val="000000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893" kern="1200">
          <a:solidFill>
            <a:srgbClr val="000000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68" userDrawn="1">
          <p15:clr>
            <a:srgbClr val="F26B43"/>
          </p15:clr>
        </p15:guide>
        <p15:guide id="2" pos="24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CDD02134-4E21-D821-EC6F-91E7BF84F8AD}"/>
              </a:ext>
            </a:extLst>
          </p:cNvPr>
          <p:cNvGrpSpPr/>
          <p:nvPr/>
        </p:nvGrpSpPr>
        <p:grpSpPr>
          <a:xfrm>
            <a:off x="-2173" y="3604784"/>
            <a:ext cx="7772400" cy="5839467"/>
            <a:chOff x="3835233" y="7755816"/>
            <a:chExt cx="3932844" cy="86349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0B9C888-2F6C-B053-6FC1-0C97460B4E8F}"/>
                </a:ext>
              </a:extLst>
            </p:cNvPr>
            <p:cNvSpPr/>
            <p:nvPr/>
          </p:nvSpPr>
          <p:spPr>
            <a:xfrm>
              <a:off x="3835233" y="7755816"/>
              <a:ext cx="3932844" cy="863490"/>
            </a:xfrm>
            <a:prstGeom prst="rect">
              <a:avLst/>
            </a:prstGeom>
            <a:solidFill>
              <a:schemeClr val="bg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5" name="Subtitle 2">
              <a:extLst>
                <a:ext uri="{FF2B5EF4-FFF2-40B4-BE49-F238E27FC236}">
                  <a16:creationId xmlns:a16="http://schemas.microsoft.com/office/drawing/2014/main" id="{D9799FD0-4639-A305-C1D1-4D9AC3344568}"/>
                </a:ext>
              </a:extLst>
            </p:cNvPr>
            <p:cNvSpPr txBox="1">
              <a:spLocks/>
            </p:cNvSpPr>
            <p:nvPr/>
          </p:nvSpPr>
          <p:spPr>
            <a:xfrm>
              <a:off x="3897691" y="7773063"/>
              <a:ext cx="3263900" cy="7033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35288" indent="-335288" algn="l" defTabSz="1341150" rtl="0" eaLnBrk="1" latinLnBrk="0" hangingPunct="1">
                <a:lnSpc>
                  <a:spcPct val="90000"/>
                </a:lnSpc>
                <a:spcBef>
                  <a:spcPts val="1467"/>
                </a:spcBef>
                <a:buFont typeface="Arial" panose="020B0604020202020204" pitchFamily="34" charset="0"/>
                <a:buChar char="•"/>
                <a:defRPr sz="2933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1005863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676438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347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2347013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053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3017589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053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3688164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358739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029314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699890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dirty="0">
                  <a:solidFill>
                    <a:schemeClr val="bg2"/>
                  </a:solidFill>
                  <a:latin typeface="+mj-lt"/>
                </a:rPr>
                <a:t>Recent Bound Accounts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A2966F4-5D23-A3ED-EA08-EFA896046076}"/>
              </a:ext>
            </a:extLst>
          </p:cNvPr>
          <p:cNvSpPr/>
          <p:nvPr/>
        </p:nvSpPr>
        <p:spPr>
          <a:xfrm>
            <a:off x="3768918" y="1920345"/>
            <a:ext cx="4072275" cy="19916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85F6B5-3AC0-D4B1-154C-FA58AE8F1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434" y="1011671"/>
            <a:ext cx="7251653" cy="76002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Middle Market</a:t>
            </a:r>
            <a:br>
              <a:rPr lang="en-US" sz="3600" dirty="0">
                <a:solidFill>
                  <a:schemeClr val="bg2">
                    <a:lumMod val="10000"/>
                    <a:lumOff val="90000"/>
                  </a:schemeClr>
                </a:solidFill>
              </a:rPr>
            </a:br>
            <a:r>
              <a:rPr lang="en-US" sz="36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Recent Success Guide – Gulf Coast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59651F-8671-337E-0CA5-05ABB014F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81771" y="273798"/>
            <a:ext cx="2485268" cy="29642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B9D7BFA-A475-77AF-36C9-CAE98553EFED}"/>
              </a:ext>
            </a:extLst>
          </p:cNvPr>
          <p:cNvSpPr txBox="1"/>
          <p:nvPr/>
        </p:nvSpPr>
        <p:spPr>
          <a:xfrm>
            <a:off x="6263321" y="9858776"/>
            <a:ext cx="1280160" cy="174407"/>
          </a:xfrm>
          <a:prstGeom prst="rect">
            <a:avLst/>
          </a:prstGeom>
          <a:noFill/>
        </p:spPr>
        <p:txBody>
          <a:bodyPr wrap="square" lIns="0" rIns="0" anchor="ctr">
            <a:spAutoFit/>
          </a:bodyPr>
          <a:lstStyle/>
          <a:p>
            <a:pPr marR="0" algn="r" rtl="0"/>
            <a:r>
              <a:rPr lang="en-US" sz="800" b="1" i="0" u="none" strike="noStrike" baseline="30000" dirty="0">
                <a:solidFill>
                  <a:schemeClr val="bg1">
                    <a:lumMod val="75000"/>
                  </a:schemeClr>
                </a:solidFill>
              </a:rPr>
              <a:t>Updated </a:t>
            </a:r>
            <a:r>
              <a:rPr lang="en-US" sz="800" b="1" baseline="30000" dirty="0">
                <a:solidFill>
                  <a:schemeClr val="bg1">
                    <a:lumMod val="75000"/>
                  </a:schemeClr>
                </a:solidFill>
              </a:rPr>
              <a:t>September</a:t>
            </a:r>
            <a:r>
              <a:rPr lang="en-US" sz="800" b="1" i="0" u="none" strike="noStrike" baseline="30000" dirty="0">
                <a:solidFill>
                  <a:schemeClr val="bg1">
                    <a:lumMod val="75000"/>
                  </a:schemeClr>
                </a:solidFill>
              </a:rPr>
              <a:t> 2024</a:t>
            </a:r>
            <a:r>
              <a:rPr lang="en-US" sz="800" b="0" i="0" u="none" strike="noStrike" baseline="30000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A72FDD2-86EF-CA02-2946-868E717FBD4B}"/>
              </a:ext>
            </a:extLst>
          </p:cNvPr>
          <p:cNvSpPr txBox="1">
            <a:spLocks/>
          </p:cNvSpPr>
          <p:nvPr/>
        </p:nvSpPr>
        <p:spPr>
          <a:xfrm>
            <a:off x="194434" y="9760616"/>
            <a:ext cx="6556562" cy="2265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35288" indent="-335288" algn="l" defTabSz="1341150" rtl="0" eaLnBrk="1" latinLnBrk="0" hangingPunct="1">
              <a:lnSpc>
                <a:spcPct val="90000"/>
              </a:lnSpc>
              <a:spcBef>
                <a:spcPts val="1467"/>
              </a:spcBef>
              <a:buFont typeface="Arial" panose="020B0604020202020204" pitchFamily="34" charset="0"/>
              <a:buChar char="•"/>
              <a:defRPr sz="2933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05863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676438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347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2347013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053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3017589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053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3688164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8739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29314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99890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1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Please contact your underwriter if you would like additional information.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005522-BF84-6069-7272-B020F7F487BB}"/>
              </a:ext>
            </a:extLst>
          </p:cNvPr>
          <p:cNvSpPr txBox="1"/>
          <p:nvPr/>
        </p:nvSpPr>
        <p:spPr>
          <a:xfrm>
            <a:off x="154679" y="2121409"/>
            <a:ext cx="280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Target Attributes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7A4449-4CA0-7060-954E-995B16633D54}"/>
              </a:ext>
            </a:extLst>
          </p:cNvPr>
          <p:cNvSpPr txBox="1"/>
          <p:nvPr/>
        </p:nvSpPr>
        <p:spPr>
          <a:xfrm>
            <a:off x="154679" y="2547426"/>
            <a:ext cx="34967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50" dirty="0">
                <a:solidFill>
                  <a:schemeClr val="bg2"/>
                </a:solidFill>
              </a:rPr>
              <a:t>Well-Maintained properties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50" dirty="0">
                <a:solidFill>
                  <a:schemeClr val="bg2"/>
                </a:solidFill>
              </a:rPr>
              <a:t>Favorable loss history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50" dirty="0">
                <a:solidFill>
                  <a:schemeClr val="bg2"/>
                </a:solidFill>
              </a:rPr>
              <a:t>No history of litigation or PA involvement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50" dirty="0">
                <a:solidFill>
                  <a:schemeClr val="bg2"/>
                </a:solidFill>
              </a:rPr>
              <a:t>Adequate valuation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97A9A1-3CF0-6B64-5C3E-D8B9904D141F}"/>
              </a:ext>
            </a:extLst>
          </p:cNvPr>
          <p:cNvSpPr txBox="1"/>
          <p:nvPr/>
        </p:nvSpPr>
        <p:spPr>
          <a:xfrm>
            <a:off x="3636057" y="1979437"/>
            <a:ext cx="3912053" cy="3693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Target Classes</a:t>
            </a:r>
            <a:endParaRPr lang="en-US" sz="1100" dirty="0">
              <a:solidFill>
                <a:schemeClr val="bg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078BE3-7EB6-E702-589B-BD89C34F61C1}"/>
              </a:ext>
            </a:extLst>
          </p:cNvPr>
          <p:cNvSpPr txBox="1"/>
          <p:nvPr/>
        </p:nvSpPr>
        <p:spPr>
          <a:xfrm>
            <a:off x="3985912" y="2540630"/>
            <a:ext cx="1977565" cy="147732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Apartments (1990 &amp; newer)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Real Estate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Offices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Retail / Shopping Centers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Restaurants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Hospitals / Healthcare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Medical Offices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Assisted Living</a:t>
            </a:r>
          </a:p>
          <a:p>
            <a:endParaRPr lang="en-US" sz="1000" dirty="0">
              <a:solidFill>
                <a:schemeClr val="bg2"/>
              </a:solidFill>
            </a:endParaRPr>
          </a:p>
        </p:txBody>
      </p:sp>
      <p:graphicFrame>
        <p:nvGraphicFramePr>
          <p:cNvPr id="27" name="Table 7">
            <a:extLst>
              <a:ext uri="{FF2B5EF4-FFF2-40B4-BE49-F238E27FC236}">
                <a16:creationId xmlns:a16="http://schemas.microsoft.com/office/drawing/2014/main" id="{201D2ED2-327F-15A3-037F-C84CA7A9E9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511486"/>
              </p:ext>
            </p:extLst>
          </p:nvPr>
        </p:nvGraphicFramePr>
        <p:xfrm>
          <a:off x="95135" y="4129759"/>
          <a:ext cx="7568408" cy="489824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100297">
                  <a:extLst>
                    <a:ext uri="{9D8B030D-6E8A-4147-A177-3AD203B41FA5}">
                      <a16:colId xmlns:a16="http://schemas.microsoft.com/office/drawing/2014/main" val="1823638669"/>
                    </a:ext>
                  </a:extLst>
                </a:gridCol>
                <a:gridCol w="415062">
                  <a:extLst>
                    <a:ext uri="{9D8B030D-6E8A-4147-A177-3AD203B41FA5}">
                      <a16:colId xmlns:a16="http://schemas.microsoft.com/office/drawing/2014/main" val="478171414"/>
                    </a:ext>
                  </a:extLst>
                </a:gridCol>
                <a:gridCol w="838953">
                  <a:extLst>
                    <a:ext uri="{9D8B030D-6E8A-4147-A177-3AD203B41FA5}">
                      <a16:colId xmlns:a16="http://schemas.microsoft.com/office/drawing/2014/main" val="4000682396"/>
                    </a:ext>
                  </a:extLst>
                </a:gridCol>
                <a:gridCol w="494541">
                  <a:extLst>
                    <a:ext uri="{9D8B030D-6E8A-4147-A177-3AD203B41FA5}">
                      <a16:colId xmlns:a16="http://schemas.microsoft.com/office/drawing/2014/main" val="3402743719"/>
                    </a:ext>
                  </a:extLst>
                </a:gridCol>
                <a:gridCol w="879075">
                  <a:extLst>
                    <a:ext uri="{9D8B030D-6E8A-4147-A177-3AD203B41FA5}">
                      <a16:colId xmlns:a16="http://schemas.microsoft.com/office/drawing/2014/main" val="1813486891"/>
                    </a:ext>
                  </a:extLst>
                </a:gridCol>
                <a:gridCol w="878641">
                  <a:extLst>
                    <a:ext uri="{9D8B030D-6E8A-4147-A177-3AD203B41FA5}">
                      <a16:colId xmlns:a16="http://schemas.microsoft.com/office/drawing/2014/main" val="3770805460"/>
                    </a:ext>
                  </a:extLst>
                </a:gridCol>
                <a:gridCol w="556096">
                  <a:extLst>
                    <a:ext uri="{9D8B030D-6E8A-4147-A177-3AD203B41FA5}">
                      <a16:colId xmlns:a16="http://schemas.microsoft.com/office/drawing/2014/main" val="2068240016"/>
                    </a:ext>
                  </a:extLst>
                </a:gridCol>
                <a:gridCol w="620486">
                  <a:extLst>
                    <a:ext uri="{9D8B030D-6E8A-4147-A177-3AD203B41FA5}">
                      <a16:colId xmlns:a16="http://schemas.microsoft.com/office/drawing/2014/main" val="1709892634"/>
                    </a:ext>
                  </a:extLst>
                </a:gridCol>
                <a:gridCol w="818605">
                  <a:extLst>
                    <a:ext uri="{9D8B030D-6E8A-4147-A177-3AD203B41FA5}">
                      <a16:colId xmlns:a16="http://schemas.microsoft.com/office/drawing/2014/main" val="1409579727"/>
                    </a:ext>
                  </a:extLst>
                </a:gridCol>
                <a:gridCol w="966652">
                  <a:extLst>
                    <a:ext uri="{9D8B030D-6E8A-4147-A177-3AD203B41FA5}">
                      <a16:colId xmlns:a16="http://schemas.microsoft.com/office/drawing/2014/main" val="307526856"/>
                    </a:ext>
                  </a:extLst>
                </a:gridCol>
              </a:tblGrid>
              <a:tr h="63565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Class</a:t>
                      </a:r>
                    </a:p>
                  </a:txBody>
                  <a:tcPr marL="45720" marR="45720" marT="18288" marB="18288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State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County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Year Built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Construction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Participation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Limit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Layer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Attachment Point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TIV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162677"/>
                  </a:ext>
                </a:extLst>
              </a:tr>
              <a:tr h="35521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Apartments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LA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Orleans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1906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RC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47%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$17.4M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Excess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$25M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$50M - $100M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1136288"/>
                  </a:ext>
                </a:extLst>
              </a:tr>
              <a:tr h="35521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Office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AL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Mobile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1926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JM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$9.7M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&lt;$15M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2835510"/>
                  </a:ext>
                </a:extLst>
              </a:tr>
              <a:tr h="35521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Retail/Real Estate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LA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Calcasieu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1965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Masonry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$9.8M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&lt;$15M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6032660"/>
                  </a:ext>
                </a:extLst>
              </a:tr>
              <a:tr h="35521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Apartments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TX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Harris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2023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RC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$10M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$25M - $50M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745106"/>
                  </a:ext>
                </a:extLst>
              </a:tr>
              <a:tr h="35521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Apartments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TX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San Patricio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2016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Frame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$25.1M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$25M - $50M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2032429"/>
                  </a:ext>
                </a:extLst>
              </a:tr>
              <a:tr h="35521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Apartments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TX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Montgomery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2013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Frame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$10M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$15M - $25M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2698007"/>
                  </a:ext>
                </a:extLst>
              </a:tr>
              <a:tr h="35521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Apartments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LA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Lafayette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2007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Frame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$12.4M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&lt;$15M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863346"/>
                  </a:ext>
                </a:extLst>
              </a:tr>
              <a:tr h="35521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Assisted Living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LA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Lafayette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2021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Frame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$25M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$50M - $100M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68014673"/>
                  </a:ext>
                </a:extLst>
              </a:tr>
              <a:tr h="35521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Assisted Living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TX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Harris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2017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Frame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$50M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$100M - $250M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4598336"/>
                  </a:ext>
                </a:extLst>
              </a:tr>
              <a:tr h="35521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Hospitality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TX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Harris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2015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Masonry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$12.6M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&lt;$15M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6001754"/>
                  </a:ext>
                </a:extLst>
              </a:tr>
              <a:tr h="35521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Retail/Real Estate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LA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Lafayette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2005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RC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$26.5M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$25M - $50M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8350688"/>
                  </a:ext>
                </a:extLst>
              </a:tr>
              <a:tr h="35521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Retail/Real Estate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LA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Terrebonne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2016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Light Metal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$7.1M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&lt;$15M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678821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F831968-187C-E23A-5E6D-B6F92BD762A2}"/>
              </a:ext>
            </a:extLst>
          </p:cNvPr>
          <p:cNvSpPr txBox="1"/>
          <p:nvPr/>
        </p:nvSpPr>
        <p:spPr>
          <a:xfrm>
            <a:off x="6012009" y="2540630"/>
            <a:ext cx="1726928" cy="7078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Churches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Hospitality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Education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Warehouses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7C122D-0A94-3075-A5C0-739D27C04657}"/>
              </a:ext>
            </a:extLst>
          </p:cNvPr>
          <p:cNvSpPr txBox="1"/>
          <p:nvPr/>
        </p:nvSpPr>
        <p:spPr>
          <a:xfrm>
            <a:off x="3985912" y="2298352"/>
            <a:ext cx="1726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Primary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52C885-4C08-432A-4CDE-E831AA19071A}"/>
              </a:ext>
            </a:extLst>
          </p:cNvPr>
          <p:cNvSpPr txBox="1"/>
          <p:nvPr/>
        </p:nvSpPr>
        <p:spPr>
          <a:xfrm>
            <a:off x="6012009" y="2298352"/>
            <a:ext cx="1726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Secondary</a:t>
            </a:r>
          </a:p>
        </p:txBody>
      </p:sp>
    </p:spTree>
    <p:extLst>
      <p:ext uri="{BB962C8B-B14F-4D97-AF65-F5344CB8AC3E}">
        <p14:creationId xmlns:p14="http://schemas.microsoft.com/office/powerpoint/2010/main" val="3298743997"/>
      </p:ext>
    </p:extLst>
  </p:cSld>
  <p:clrMapOvr>
    <a:masterClrMapping/>
  </p:clrMapOvr>
</p:sld>
</file>

<file path=ppt/theme/theme1.xml><?xml version="1.0" encoding="utf-8"?>
<a:theme xmlns:a="http://schemas.openxmlformats.org/drawingml/2006/main" name="VelocityRisk_Theme_March_2023">
  <a:themeElements>
    <a:clrScheme name="Velcity Risk Colors">
      <a:dk1>
        <a:srgbClr val="000000"/>
      </a:dk1>
      <a:lt1>
        <a:srgbClr val="FFFFFF"/>
      </a:lt1>
      <a:dk2>
        <a:srgbClr val="262626"/>
      </a:dk2>
      <a:lt2>
        <a:srgbClr val="000067"/>
      </a:lt2>
      <a:accent1>
        <a:srgbClr val="1F0044"/>
      </a:accent1>
      <a:accent2>
        <a:srgbClr val="54000C"/>
      </a:accent2>
      <a:accent3>
        <a:srgbClr val="890076"/>
      </a:accent3>
      <a:accent4>
        <a:srgbClr val="B5248C"/>
      </a:accent4>
      <a:accent5>
        <a:srgbClr val="003349"/>
      </a:accent5>
      <a:accent6>
        <a:srgbClr val="E8C13F"/>
      </a:accent6>
      <a:hlink>
        <a:srgbClr val="13A0B7"/>
      </a:hlink>
      <a:folHlink>
        <a:srgbClr val="13A0B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locityRisk_Theme_March_2023" id="{FAD44117-96E4-4BC4-846D-CACE20B8C43A}" vid="{086E0022-9A2E-4E34-BF7C-9A0B9E4F03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VelocityRisk</Template>
  <TotalTime>13038</TotalTime>
  <Words>276</Words>
  <Application>Microsoft Office PowerPoint</Application>
  <PresentationFormat>Custom</PresentationFormat>
  <Paragraphs>155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VelocityRisk_Theme_March_2023</vt:lpstr>
      <vt:lpstr>Middle Market Recent Success Guide – Gulf Coast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Valerie Gorski</dc:creator>
  <cp:keywords/>
  <dc:description/>
  <cp:lastModifiedBy>Sherry Moor</cp:lastModifiedBy>
  <cp:revision>43</cp:revision>
  <dcterms:created xsi:type="dcterms:W3CDTF">2023-02-02T17:57:37Z</dcterms:created>
  <dcterms:modified xsi:type="dcterms:W3CDTF">2024-09-05T19:36:19Z</dcterms:modified>
  <cp:category/>
</cp:coreProperties>
</file>