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2CA8"/>
    <a:srgbClr val="3E1F7A"/>
    <a:srgbClr val="E5DDF1"/>
    <a:srgbClr val="BFABDC"/>
    <a:srgbClr val="A8A8A8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57" autoAdjust="0"/>
  </p:normalViewPr>
  <p:slideViewPr>
    <p:cSldViewPr snapToGrid="0">
      <p:cViewPr>
        <p:scale>
          <a:sx n="140" d="100"/>
          <a:sy n="140" d="100"/>
        </p:scale>
        <p:origin x="1488" y="144"/>
      </p:cViewPr>
      <p:guideLst>
        <p:guide orient="horz" pos="3144"/>
        <p:guide pos="24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y Moor" userId="51adddee-cffa-4671-9938-c4b0761dfdb7" providerId="ADAL" clId="{AD4A4472-90DE-46D6-A254-BFF6CFC55096}"/>
    <pc:docChg chg="modSld">
      <pc:chgData name="Sherry Moor" userId="51adddee-cffa-4671-9938-c4b0761dfdb7" providerId="ADAL" clId="{AD4A4472-90DE-46D6-A254-BFF6CFC55096}" dt="2024-09-05T19:32:33.692" v="21" actId="1036"/>
      <pc:docMkLst>
        <pc:docMk/>
      </pc:docMkLst>
      <pc:sldChg chg="modSp mod">
        <pc:chgData name="Sherry Moor" userId="51adddee-cffa-4671-9938-c4b0761dfdb7" providerId="ADAL" clId="{AD4A4472-90DE-46D6-A254-BFF6CFC55096}" dt="2024-09-05T19:32:33.692" v="21" actId="1036"/>
        <pc:sldMkLst>
          <pc:docMk/>
          <pc:sldMk cId="3298743997" sldId="260"/>
        </pc:sldMkLst>
        <pc:spChg chg="mod">
          <ac:chgData name="Sherry Moor" userId="51adddee-cffa-4671-9938-c4b0761dfdb7" providerId="ADAL" clId="{AD4A4472-90DE-46D6-A254-BFF6CFC55096}" dt="2024-09-05T19:31:26.194" v="9" actId="20577"/>
          <ac:spMkLst>
            <pc:docMk/>
            <pc:sldMk cId="3298743997" sldId="260"/>
            <ac:spMk id="2" creationId="{EF85F6B5-3AC0-D4B1-154C-FA58AE8F13C3}"/>
          </ac:spMkLst>
        </pc:spChg>
        <pc:grpChg chg="mod">
          <ac:chgData name="Sherry Moor" userId="51adddee-cffa-4671-9938-c4b0761dfdb7" providerId="ADAL" clId="{AD4A4472-90DE-46D6-A254-BFF6CFC55096}" dt="2024-09-05T19:32:25.219" v="18" actId="14100"/>
          <ac:grpSpMkLst>
            <pc:docMk/>
            <pc:sldMk cId="3298743997" sldId="260"/>
            <ac:grpSpMk id="23" creationId="{CDD02134-4E21-D821-EC6F-91E7BF84F8AD}"/>
          </ac:grpSpMkLst>
        </pc:grpChg>
        <pc:graphicFrameChg chg="mod modGraphic">
          <ac:chgData name="Sherry Moor" userId="51adddee-cffa-4671-9938-c4b0761dfdb7" providerId="ADAL" clId="{AD4A4472-90DE-46D6-A254-BFF6CFC55096}" dt="2024-09-05T19:32:33.692" v="21" actId="1036"/>
          <ac:graphicFrameMkLst>
            <pc:docMk/>
            <pc:sldMk cId="3298743997" sldId="260"/>
            <ac:graphicFrameMk id="27" creationId="{201D2ED2-327F-15A3-037F-C84CA7A9E90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48D8-4D26-9E41-89A3-55CD83F20E9D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083B-57F6-3649-9E64-BBB4AFEF3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7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083B-57F6-3649-9E64-BBB4AFEF31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9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rgbClr val="FFFFFF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85" t="50000" r="5000" b="2525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61E5B-968C-DAE9-219C-1385B87DF0C1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0750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BFA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7878" b="13365"/>
          <a:stretch/>
        </p:blipFill>
        <p:spPr>
          <a:xfrm rot="5400000">
            <a:off x="-1247545" y="6213725"/>
            <a:ext cx="5228557" cy="2859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66E90-BC34-1444-E4D9-5824D5DA48F3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39307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3E1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-1"/>
          <a:stretch/>
        </p:blipFill>
        <p:spPr>
          <a:xfrm>
            <a:off x="-63019" y="2664119"/>
            <a:ext cx="2532677" cy="7593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0D4FA-3DAC-582A-7FBA-24A19ABD7FCB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5516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9588" y="4660391"/>
            <a:ext cx="2455593" cy="3768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3" r="2473"/>
          <a:stretch/>
        </p:blipFill>
        <p:spPr>
          <a:xfrm>
            <a:off x="4242894" y="5666231"/>
            <a:ext cx="1731929" cy="41919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4663440" y="609451"/>
            <a:ext cx="2455593" cy="55932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19" y="596057"/>
            <a:ext cx="3935675" cy="765197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19" y="1525525"/>
            <a:ext cx="3935675" cy="7554221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DD85EF-D4B7-2201-152D-C9D0740B0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8678" y="1161441"/>
            <a:ext cx="1985116" cy="45047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46280-6E9C-3183-38E6-3D3D328DA8B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794768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2913" y="4477386"/>
            <a:ext cx="2256883" cy="44215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9789" t="3166" r="6755" b="265"/>
          <a:stretch/>
        </p:blipFill>
        <p:spPr>
          <a:xfrm>
            <a:off x="0" y="3425294"/>
            <a:ext cx="2193071" cy="66331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291466" y="670560"/>
            <a:ext cx="2843752" cy="50745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01" y="1473490"/>
            <a:ext cx="2256883" cy="3555710"/>
          </a:xfrm>
        </p:spPr>
        <p:txBody>
          <a:bodyPr anchor="ctr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48" y="670559"/>
            <a:ext cx="3762786" cy="8228330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54968-4718-16C3-C8F9-D05B77A381FF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3055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1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07A24F8-881E-C7FC-4143-FCCFA7F8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888" t="6246" r="19175" b="14817"/>
          <a:stretch/>
        </p:blipFill>
        <p:spPr>
          <a:xfrm>
            <a:off x="4205236" y="1851593"/>
            <a:ext cx="3567164" cy="8206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2EE16-5E75-0796-3258-E5D80923537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15409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2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219" t="25681" r="40764" b="4566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B84D6-6D33-58A4-DF6F-625A0093119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50254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3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928" t="25320" r="41725" b="6972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E3DA3-9851-B192-1B7B-E54ACD157E3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98323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4761A5-2EB1-7787-09FB-EC4F567632FC}"/>
              </a:ext>
            </a:extLst>
          </p:cNvPr>
          <p:cNvSpPr/>
          <p:nvPr userDrawn="1"/>
        </p:nvSpPr>
        <p:spPr>
          <a:xfrm>
            <a:off x="0" y="-7948"/>
            <a:ext cx="7863840" cy="1932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00E19-28CC-0A05-EBA9-B313376E0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38" b="19738"/>
          <a:stretch/>
        </p:blipFill>
        <p:spPr>
          <a:xfrm>
            <a:off x="3863512" y="-389609"/>
            <a:ext cx="4239329" cy="2565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0EE47-A48D-341F-ED7F-9E1B0277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49" y="608016"/>
            <a:ext cx="7018011" cy="76002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462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chemeClr val="tx1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50000" b="-72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AD1DC-F280-8448-8DFF-A7678E79DD5D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8551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ABEF-508D-CA3E-3C9C-BC945050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9D98-E942-50C3-8B8E-DBD4241D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12D4-0D99-E38D-73E8-A541290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94B18-C8F5-93BA-C47D-A83D0379ADD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905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: Two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6" y="1424941"/>
            <a:ext cx="3546157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EAFDA-0337-0AEF-A2EF-D97693E72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1424941"/>
            <a:ext cx="3546156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EC8E4-FD03-509F-4CAB-F6FBE62C988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4581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9CF80-D0C1-12F9-57D3-0453B93B94E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0616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55C8-CE33-5CE5-8CD3-30B7571B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/>
        </p:blipFill>
        <p:spPr>
          <a:xfrm>
            <a:off x="5489257" y="4872584"/>
            <a:ext cx="2150569" cy="4947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69416E-E182-A8C4-344A-550E07155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497961" y="4872584"/>
            <a:ext cx="2150569" cy="494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20047-48FE-B185-E336-5F75627A11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/>
        </p:blipFill>
        <p:spPr>
          <a:xfrm>
            <a:off x="2993609" y="4872584"/>
            <a:ext cx="2150569" cy="494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22304"/>
            <a:ext cx="7189468" cy="644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8CE78-7668-520D-0D7D-80D121732384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0244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: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A5B2-F698-F3A6-94F6-D800E4D7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7B32-2DD9-8033-E60B-6EF00C46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C24E9-11D2-1FF3-97C4-D2EBDFBF7B91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62654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: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BFF8-58B7-86C8-C9F5-B5B8629C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8BB4B-D139-1D7B-1DB4-1411B65D14D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21767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: Callou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70560"/>
            <a:ext cx="2520777" cy="2346960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1425-26F8-983F-0C8C-F708469DC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466" y="3207814"/>
            <a:ext cx="2520777" cy="5400035"/>
          </a:xfrm>
        </p:spPr>
        <p:txBody>
          <a:bodyPr/>
          <a:lstStyle>
            <a:lvl1pPr marL="0" indent="0">
              <a:buNone/>
              <a:defRPr sz="1020">
                <a:solidFill>
                  <a:srgbClr val="FFFFFF"/>
                </a:solidFill>
              </a:defRPr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D493B9A1-7443-766F-CFA0-8A90E7B4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4331" t="5612" r="15871" b="50000"/>
          <a:stretch/>
        </p:blipFill>
        <p:spPr>
          <a:xfrm>
            <a:off x="4538442" y="6325012"/>
            <a:ext cx="3233960" cy="37333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0"/>
            <a:ext cx="4176651" cy="793728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CA33C-9BB8-FA47-2962-9133A6051D5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0217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B6FE6-9E14-6BC7-147F-D97635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592917"/>
            <a:ext cx="7189468" cy="647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A53C6-03FC-8DA9-A94C-D6FA1983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66" y="1357884"/>
            <a:ext cx="7189468" cy="783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FDFB-CBB0-F138-B077-8DCB35438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65" y="9522883"/>
            <a:ext cx="4906328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rgbClr val="A8A8A8"/>
                </a:solidFill>
              </a:defRPr>
            </a:lvl1pPr>
          </a:lstStyle>
          <a:p>
            <a:r>
              <a:rPr lang="en-US" dirty="0"/>
              <a:t>@Velocity Risk. Confidential and Proprietary. Distribution Prohibited.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168F-7385-6F96-E9C5-9857CD40C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7" y="9522883"/>
            <a:ext cx="1991677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rgbClr val="A8A8A8"/>
                </a:solidFill>
              </a:defRPr>
            </a:lvl1pPr>
          </a:lstStyle>
          <a:p>
            <a:fld id="{A2C680A3-E209-AD49-B3D1-70E6948859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50" r:id="rId18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1785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275" kern="1200">
          <a:solidFill>
            <a:srgbClr val="000000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rgbClr val="000000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020" kern="1200">
          <a:solidFill>
            <a:srgbClr val="000000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DD02134-4E21-D821-EC6F-91E7BF84F8AD}"/>
              </a:ext>
            </a:extLst>
          </p:cNvPr>
          <p:cNvGrpSpPr/>
          <p:nvPr/>
        </p:nvGrpSpPr>
        <p:grpSpPr>
          <a:xfrm>
            <a:off x="-2173" y="3604784"/>
            <a:ext cx="7772400" cy="5955473"/>
            <a:chOff x="3835233" y="7755816"/>
            <a:chExt cx="3932844" cy="8634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9C888-2F6C-B053-6FC1-0C97460B4E8F}"/>
                </a:ext>
              </a:extLst>
            </p:cNvPr>
            <p:cNvSpPr/>
            <p:nvPr/>
          </p:nvSpPr>
          <p:spPr>
            <a:xfrm>
              <a:off x="3835233" y="7755816"/>
              <a:ext cx="3932844" cy="86349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D9799FD0-4639-A305-C1D1-4D9AC3344568}"/>
                </a:ext>
              </a:extLst>
            </p:cNvPr>
            <p:cNvSpPr txBox="1">
              <a:spLocks/>
            </p:cNvSpPr>
            <p:nvPr/>
          </p:nvSpPr>
          <p:spPr>
            <a:xfrm>
              <a:off x="3897691" y="7764991"/>
              <a:ext cx="3263900" cy="703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35288" indent="-335288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  <a:defRPr sz="293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00586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676438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347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234701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301758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Recent Bound Accounts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2966F4-5D23-A3ED-EA08-EFA896046076}"/>
              </a:ext>
            </a:extLst>
          </p:cNvPr>
          <p:cNvSpPr/>
          <p:nvPr/>
        </p:nvSpPr>
        <p:spPr>
          <a:xfrm>
            <a:off x="3768918" y="1920345"/>
            <a:ext cx="4072275" cy="1991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5F6B5-3AC0-D4B1-154C-FA58AE8F1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34" y="1011671"/>
            <a:ext cx="7251653" cy="76002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Middle Market</a:t>
            </a:r>
            <a:b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Recent Success Guide - Florida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59651F-8671-337E-0CA5-05ABB014F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1771" y="273798"/>
            <a:ext cx="2485268" cy="296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9D7BFA-A475-77AF-36C9-CAE98553EFED}"/>
              </a:ext>
            </a:extLst>
          </p:cNvPr>
          <p:cNvSpPr txBox="1"/>
          <p:nvPr/>
        </p:nvSpPr>
        <p:spPr>
          <a:xfrm>
            <a:off x="6263321" y="9858776"/>
            <a:ext cx="1280160" cy="174407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R="0" algn="r" rtl="0"/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Updated </a:t>
            </a:r>
            <a:r>
              <a:rPr lang="en-US" sz="800" b="1" baseline="30000" dirty="0">
                <a:solidFill>
                  <a:schemeClr val="bg1">
                    <a:lumMod val="75000"/>
                  </a:schemeClr>
                </a:solidFill>
              </a:rPr>
              <a:t>September</a:t>
            </a:r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 2024</a:t>
            </a:r>
            <a:r>
              <a:rPr lang="en-US" sz="800" b="0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72FDD2-86EF-CA02-2946-868E717FBD4B}"/>
              </a:ext>
            </a:extLst>
          </p:cNvPr>
          <p:cNvSpPr txBox="1">
            <a:spLocks/>
          </p:cNvSpPr>
          <p:nvPr/>
        </p:nvSpPr>
        <p:spPr>
          <a:xfrm>
            <a:off x="194434" y="9760616"/>
            <a:ext cx="6556562" cy="22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5288" indent="-335288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Char char="•"/>
              <a:defRPr sz="29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34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Please contact your underwriter if you would like additional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05522-BF84-6069-7272-B020F7F487BB}"/>
              </a:ext>
            </a:extLst>
          </p:cNvPr>
          <p:cNvSpPr txBox="1"/>
          <p:nvPr/>
        </p:nvSpPr>
        <p:spPr>
          <a:xfrm>
            <a:off x="154679" y="2121409"/>
            <a:ext cx="280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Target Attributes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A4449-4CA0-7060-954E-995B16633D54}"/>
              </a:ext>
            </a:extLst>
          </p:cNvPr>
          <p:cNvSpPr txBox="1"/>
          <p:nvPr/>
        </p:nvSpPr>
        <p:spPr>
          <a:xfrm>
            <a:off x="154679" y="2547426"/>
            <a:ext cx="3496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Well-Maintained properties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Favorable loss history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No history of litigation or PA involvement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Adequate valuation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97A9A1-3CF0-6B64-5C3E-D8B9904D141F}"/>
              </a:ext>
            </a:extLst>
          </p:cNvPr>
          <p:cNvSpPr txBox="1"/>
          <p:nvPr/>
        </p:nvSpPr>
        <p:spPr>
          <a:xfrm>
            <a:off x="3636057" y="1979437"/>
            <a:ext cx="391205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Target Classes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78BE3-7EB6-E702-589B-BD89C34F61C1}"/>
              </a:ext>
            </a:extLst>
          </p:cNvPr>
          <p:cNvSpPr txBox="1"/>
          <p:nvPr/>
        </p:nvSpPr>
        <p:spPr>
          <a:xfrm>
            <a:off x="3985912" y="2540630"/>
            <a:ext cx="1977565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Apartments (1990 &amp; newer)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Real Estate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Retail / Shopping Centers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Restaurants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Hospitals / Healthcare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Medical 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Assisted Living</a:t>
            </a:r>
          </a:p>
          <a:p>
            <a:endParaRPr lang="en-US" sz="1000" dirty="0">
              <a:solidFill>
                <a:schemeClr val="bg2"/>
              </a:solidFill>
            </a:endParaRPr>
          </a:p>
        </p:txBody>
      </p:sp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201D2ED2-327F-15A3-037F-C84CA7A9E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838985"/>
              </p:ext>
            </p:extLst>
          </p:nvPr>
        </p:nvGraphicFramePr>
        <p:xfrm>
          <a:off x="95135" y="4034222"/>
          <a:ext cx="7568408" cy="52326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0297">
                  <a:extLst>
                    <a:ext uri="{9D8B030D-6E8A-4147-A177-3AD203B41FA5}">
                      <a16:colId xmlns:a16="http://schemas.microsoft.com/office/drawing/2014/main" val="1823638669"/>
                    </a:ext>
                  </a:extLst>
                </a:gridCol>
                <a:gridCol w="415062">
                  <a:extLst>
                    <a:ext uri="{9D8B030D-6E8A-4147-A177-3AD203B41FA5}">
                      <a16:colId xmlns:a16="http://schemas.microsoft.com/office/drawing/2014/main" val="478171414"/>
                    </a:ext>
                  </a:extLst>
                </a:gridCol>
                <a:gridCol w="838953">
                  <a:extLst>
                    <a:ext uri="{9D8B030D-6E8A-4147-A177-3AD203B41FA5}">
                      <a16:colId xmlns:a16="http://schemas.microsoft.com/office/drawing/2014/main" val="4000682396"/>
                    </a:ext>
                  </a:extLst>
                </a:gridCol>
                <a:gridCol w="494541">
                  <a:extLst>
                    <a:ext uri="{9D8B030D-6E8A-4147-A177-3AD203B41FA5}">
                      <a16:colId xmlns:a16="http://schemas.microsoft.com/office/drawing/2014/main" val="3402743719"/>
                    </a:ext>
                  </a:extLst>
                </a:gridCol>
                <a:gridCol w="879075">
                  <a:extLst>
                    <a:ext uri="{9D8B030D-6E8A-4147-A177-3AD203B41FA5}">
                      <a16:colId xmlns:a16="http://schemas.microsoft.com/office/drawing/2014/main" val="1813486891"/>
                    </a:ext>
                  </a:extLst>
                </a:gridCol>
                <a:gridCol w="878641">
                  <a:extLst>
                    <a:ext uri="{9D8B030D-6E8A-4147-A177-3AD203B41FA5}">
                      <a16:colId xmlns:a16="http://schemas.microsoft.com/office/drawing/2014/main" val="3770805460"/>
                    </a:ext>
                  </a:extLst>
                </a:gridCol>
                <a:gridCol w="556096">
                  <a:extLst>
                    <a:ext uri="{9D8B030D-6E8A-4147-A177-3AD203B41FA5}">
                      <a16:colId xmlns:a16="http://schemas.microsoft.com/office/drawing/2014/main" val="2068240016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709892634"/>
                    </a:ext>
                  </a:extLst>
                </a:gridCol>
                <a:gridCol w="818605">
                  <a:extLst>
                    <a:ext uri="{9D8B030D-6E8A-4147-A177-3AD203B41FA5}">
                      <a16:colId xmlns:a16="http://schemas.microsoft.com/office/drawing/2014/main" val="140957972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307526856"/>
                    </a:ext>
                  </a:extLst>
                </a:gridCol>
              </a:tblGrid>
              <a:tr h="59302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Class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State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County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Year Built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Construction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Participation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Limit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Layer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Attachment Point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TIV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62677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Volusia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2021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$46M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0296899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Broward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1978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12%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$5.8M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$250M - $500M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897131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Broward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$56.5M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6084842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Duval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$35M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8340880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Orange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1967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$21M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529686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Hillsborough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$32.5M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9676856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Lee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0702394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Condominium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Polk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479357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Healthcare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Pasco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$21.1M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550365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Collier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$20.5M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4193717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Hernando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$10.4M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331791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Broward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333113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Duval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$20.8M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661937"/>
                  </a:ext>
                </a:extLst>
              </a:tr>
              <a:tr h="331398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Miami-Dade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$7.4M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4318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831968-187C-E23A-5E6D-B6F92BD762A2}"/>
              </a:ext>
            </a:extLst>
          </p:cNvPr>
          <p:cNvSpPr txBox="1"/>
          <p:nvPr/>
        </p:nvSpPr>
        <p:spPr>
          <a:xfrm>
            <a:off x="6012009" y="2540630"/>
            <a:ext cx="172692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Churches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Education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Warehouses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C122D-0A94-3075-A5C0-739D27C04657}"/>
              </a:ext>
            </a:extLst>
          </p:cNvPr>
          <p:cNvSpPr txBox="1"/>
          <p:nvPr/>
        </p:nvSpPr>
        <p:spPr>
          <a:xfrm>
            <a:off x="3985912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Primary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2C885-4C08-432A-4CDE-E831AA19071A}"/>
              </a:ext>
            </a:extLst>
          </p:cNvPr>
          <p:cNvSpPr txBox="1"/>
          <p:nvPr/>
        </p:nvSpPr>
        <p:spPr>
          <a:xfrm>
            <a:off x="6012009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Secondary</a:t>
            </a:r>
          </a:p>
        </p:txBody>
      </p:sp>
    </p:spTree>
    <p:extLst>
      <p:ext uri="{BB962C8B-B14F-4D97-AF65-F5344CB8AC3E}">
        <p14:creationId xmlns:p14="http://schemas.microsoft.com/office/powerpoint/2010/main" val="3298743997"/>
      </p:ext>
    </p:extLst>
  </p:cSld>
  <p:clrMapOvr>
    <a:masterClrMapping/>
  </p:clrMapOvr>
</p:sld>
</file>

<file path=ppt/theme/theme1.xml><?xml version="1.0" encoding="utf-8"?>
<a:theme xmlns:a="http://schemas.openxmlformats.org/drawingml/2006/main" name="VelocityRisk_Theme_March_2023">
  <a:themeElements>
    <a:clrScheme name="Velcity Risk Colors">
      <a:dk1>
        <a:srgbClr val="000000"/>
      </a:dk1>
      <a:lt1>
        <a:srgbClr val="FFFFFF"/>
      </a:lt1>
      <a:dk2>
        <a:srgbClr val="262626"/>
      </a:dk2>
      <a:lt2>
        <a:srgbClr val="000067"/>
      </a:lt2>
      <a:accent1>
        <a:srgbClr val="1F0044"/>
      </a:accent1>
      <a:accent2>
        <a:srgbClr val="54000C"/>
      </a:accent2>
      <a:accent3>
        <a:srgbClr val="890076"/>
      </a:accent3>
      <a:accent4>
        <a:srgbClr val="B5248C"/>
      </a:accent4>
      <a:accent5>
        <a:srgbClr val="003349"/>
      </a:accent5>
      <a:accent6>
        <a:srgbClr val="E8C13F"/>
      </a:accent6>
      <a:hlink>
        <a:srgbClr val="13A0B7"/>
      </a:hlink>
      <a:folHlink>
        <a:srgbClr val="13A0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locityRisk_Theme_March_2023" id="{FAD44117-96E4-4BC4-846D-CACE20B8C43A}" vid="{086E0022-9A2E-4E34-BF7C-9A0B9E4F0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VelocityRisk</Template>
  <TotalTime>13045</TotalTime>
  <Words>309</Words>
  <Application>Microsoft Office PowerPoint</Application>
  <PresentationFormat>Custom</PresentationFormat>
  <Paragraphs>175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VelocityRisk_Theme_March_2023</vt:lpstr>
      <vt:lpstr>Middle Market Recent Success Guide - Florida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Valerie Gorski</dc:creator>
  <cp:keywords/>
  <dc:description/>
  <cp:lastModifiedBy>Sherry Moor</cp:lastModifiedBy>
  <cp:revision>43</cp:revision>
  <dcterms:created xsi:type="dcterms:W3CDTF">2023-02-02T17:57:37Z</dcterms:created>
  <dcterms:modified xsi:type="dcterms:W3CDTF">2024-09-05T19:32:43Z</dcterms:modified>
  <cp:category/>
</cp:coreProperties>
</file>